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4" r:id="rId7"/>
    <p:sldId id="272" r:id="rId8"/>
    <p:sldId id="261" r:id="rId9"/>
    <p:sldId id="262" r:id="rId10"/>
    <p:sldId id="266" r:id="rId11"/>
    <p:sldId id="263" r:id="rId12"/>
    <p:sldId id="265" r:id="rId13"/>
    <p:sldId id="271" r:id="rId14"/>
    <p:sldId id="273" r:id="rId15"/>
    <p:sldId id="275" r:id="rId16"/>
    <p:sldId id="274" r:id="rId17"/>
    <p:sldId id="268" r:id="rId18"/>
    <p:sldId id="276" r:id="rId19"/>
    <p:sldId id="267" r:id="rId20"/>
    <p:sldId id="269" r:id="rId21"/>
    <p:sldId id="278" r:id="rId22"/>
    <p:sldId id="279" r:id="rId23"/>
    <p:sldId id="280" r:id="rId24"/>
    <p:sldId id="282" r:id="rId25"/>
    <p:sldId id="283" r:id="rId26"/>
    <p:sldId id="270" r:id="rId27"/>
    <p:sldId id="277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1416" y="-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DCF7C-B738-407D-86D3-97EC0F965E03}" type="datetimeFigureOut">
              <a:rPr lang="pt-BR" smtClean="0"/>
              <a:t>03/09/2014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1525E-7A2E-4FC4-AC1C-B7A1ED314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8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‹nº›</a:t>
            </a:fld>
            <a:r>
              <a:rPr lang="pt-BR" dirty="0" smtClean="0"/>
              <a:t> / 28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3.png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Aplicações de Processamento de Imagens para Automatização de Controles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 smtClean="0"/>
          </a:p>
          <a:p>
            <a:r>
              <a:rPr lang="pt-BR" dirty="0" smtClean="0"/>
              <a:t>Semana Acadêmica IDEAU/2014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0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Consiste em determinar uma região de interesse (ROI);</a:t>
            </a:r>
          </a:p>
          <a:p>
            <a:pPr lvl="1"/>
            <a:r>
              <a:rPr lang="pt-BR" dirty="0" err="1" smtClean="0"/>
              <a:t>Thresholding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Operações lógicas;</a:t>
            </a:r>
          </a:p>
          <a:p>
            <a:pPr lvl="1"/>
            <a:r>
              <a:rPr lang="pt-BR" dirty="0" smtClean="0"/>
              <a:t>Detecção de linhas;</a:t>
            </a:r>
          </a:p>
          <a:p>
            <a:pPr lvl="1"/>
            <a:r>
              <a:rPr lang="pt-BR" dirty="0" smtClean="0"/>
              <a:t>Crescimento de região;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10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7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Thresholding</a:t>
            </a:r>
            <a:r>
              <a:rPr lang="pt-BR" dirty="0"/>
              <a:t> (</a:t>
            </a:r>
            <a:r>
              <a:rPr lang="pt-BR" dirty="0" err="1"/>
              <a:t>limiarização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 smtClean="0"/>
              <a:t>Separa </a:t>
            </a:r>
            <a:r>
              <a:rPr lang="pt-BR" dirty="0"/>
              <a:t>o fundo (</a:t>
            </a:r>
            <a:r>
              <a:rPr lang="pt-BR" i="1" dirty="0"/>
              <a:t>background</a:t>
            </a:r>
            <a:r>
              <a:rPr lang="pt-BR" dirty="0"/>
              <a:t>) da imagem do objeto da cena (</a:t>
            </a:r>
            <a:r>
              <a:rPr lang="pt-BR" i="1" dirty="0" err="1"/>
              <a:t>foreground</a:t>
            </a:r>
            <a:r>
              <a:rPr lang="pt-BR" dirty="0"/>
              <a:t>)</a:t>
            </a:r>
          </a:p>
          <a:p>
            <a:pPr lvl="1"/>
            <a:r>
              <a:rPr lang="pt-BR" dirty="0" smtClean="0"/>
              <a:t>Teste IF do processamento de imagens</a:t>
            </a:r>
          </a:p>
          <a:p>
            <a:pPr lvl="1"/>
            <a:r>
              <a:rPr lang="pt-BR" dirty="0" smtClean="0"/>
              <a:t>Para cada pixel, verifica se está acima  ou abaixo de um valor</a:t>
            </a:r>
          </a:p>
          <a:p>
            <a:pPr lvl="1"/>
            <a:r>
              <a:rPr lang="pt-BR" dirty="0" smtClean="0"/>
              <a:t>Atua no brilho da imagem ou em cada canal separadamente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11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7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 smtClean="0"/>
              <a:t>Thresholding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limiarização</a:t>
            </a:r>
            <a:r>
              <a:rPr lang="pt-BR" dirty="0" smtClean="0"/>
              <a:t>)</a:t>
            </a:r>
            <a:endParaRPr lang="pt-BR" i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88" y="1935163"/>
            <a:ext cx="4212223" cy="4389437"/>
          </a:xfrm>
        </p:spPr>
      </p:pic>
      <p:pic>
        <p:nvPicPr>
          <p:cNvPr id="1026" name="Picture 2" descr="C:\Users\Gabriel\Desktop\ideau img\sketch_140901a\lena_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21" y="2518378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riel\Desktop\ideau img\sketch_140901a\le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7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Gabriel\Desktop\ideau img\sketch_140901a\screen-0733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697" y="2518378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Gabriel\Desktop\ideau img\sketch_140901a\screen-085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7" y="252182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Gabriel\Desktop\ideau img\sketch_140901a\screen-1001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21" y="2518377"/>
            <a:ext cx="2943225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Gabriel\Desktop\ideau img\sketch_140901a\screen-1151.t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6" y="2505636"/>
            <a:ext cx="2943225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abriel\Desktop\ideau img\sketch_140901a\screen-1282.t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90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abriel\Desktop\ideau img\sketch_140901a\screen-1402.t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36" y="251837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Gabriel\Desktop\ideau img\sketch_140901a\screen-1514.t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7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Gabriel\Desktop\ideau img\sketch_140901a\screen-1614.t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89" y="250563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Gabriel\Desktop\ideau img\sketch_140901a\screen-1796.t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88" y="250563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6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Lógicas e Aritméticas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 operações AND, NOT e OR entre duas imagens;</a:t>
            </a:r>
          </a:p>
          <a:p>
            <a:r>
              <a:rPr lang="pt-BR" dirty="0" smtClean="0"/>
              <a:t>Em ambiente controlado permite segmentar uma imagem diretamente;</a:t>
            </a:r>
          </a:p>
          <a:p>
            <a:r>
              <a:rPr lang="pt-BR" dirty="0" smtClean="0"/>
              <a:t>Permite normalizar uma imagem em relação à sua dimensão;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48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Lógicas</a:t>
            </a:r>
            <a:r>
              <a:rPr lang="pt-BR" dirty="0"/>
              <a:t> e Aritméticas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C:\Users\Gabriel\Desktop\ideau img\garrafa_cheia_m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4" y="1959412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riel\Desktop\ideau img\garrafa_ma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16" y="1959412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riel\Desktop\ideau img\garrafa_che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59413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716016" y="3356992"/>
            <a:ext cx="1818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/>
              <a:t>=</a:t>
            </a:r>
            <a:endParaRPr lang="pt-BR" sz="28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233092" y="360217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AND</a:t>
            </a:r>
            <a:endParaRPr lang="pt-BR" sz="1400" b="1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55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Gabriel\Desktop\ideau img\foto olhos 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2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abriel\Desktop\ideau img\foto olhos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3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Gabriel\Desktop\ideau img\foto olhos 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29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Lógicas</a:t>
            </a:r>
            <a:r>
              <a:rPr lang="pt-BR" dirty="0"/>
              <a:t> e Aritméticas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19883"/>
            <a:ext cx="3427047" cy="4389437"/>
          </a:xfr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27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Gabriel\Desktop\ideau img\sketch_140901a\lena_gray_m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Aritméticas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Multiplicação por um fator pode ajustar as cores de uma imagem:</a:t>
            </a:r>
            <a:endParaRPr lang="pt-BR" dirty="0"/>
          </a:p>
        </p:txBody>
      </p:sp>
      <p:pic>
        <p:nvPicPr>
          <p:cNvPr id="3074" name="Picture 2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briel\Desktop\ideau img\sketch_140901a\lena_gray_l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571875" y="4005064"/>
            <a:ext cx="200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* 1,5    =</a:t>
            </a:r>
            <a:endParaRPr lang="pt-BR" sz="3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63888" y="4005064"/>
            <a:ext cx="200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* 0,5    =</a:t>
            </a:r>
            <a:endParaRPr lang="pt-BR" sz="3200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8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 a relação de cada pixel com outros que estão próximos;</a:t>
            </a:r>
          </a:p>
          <a:p>
            <a:r>
              <a:rPr lang="pt-BR" dirty="0" smtClean="0"/>
              <a:t>Realiza a </a:t>
            </a:r>
            <a:r>
              <a:rPr lang="pt-BR" dirty="0" err="1" smtClean="0"/>
              <a:t>convolução</a:t>
            </a:r>
            <a:r>
              <a:rPr lang="pt-BR" dirty="0" smtClean="0"/>
              <a:t> de dois sinais:</a:t>
            </a:r>
            <a:endParaRPr lang="pt-BR" dirty="0"/>
          </a:p>
        </p:txBody>
      </p:sp>
      <p:pic>
        <p:nvPicPr>
          <p:cNvPr id="4098" name="Picture 2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2" y="321297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01661"/>
              </p:ext>
            </p:extLst>
          </p:nvPr>
        </p:nvGraphicFramePr>
        <p:xfrm>
          <a:off x="3923930" y="40446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7" name="Grupo 26"/>
          <p:cNvGrpSpPr/>
          <p:nvPr/>
        </p:nvGrpSpPr>
        <p:grpSpPr>
          <a:xfrm>
            <a:off x="683568" y="3217961"/>
            <a:ext cx="221277" cy="216024"/>
            <a:chOff x="6438955" y="3212976"/>
            <a:chExt cx="221277" cy="216024"/>
          </a:xfrm>
        </p:grpSpPr>
        <p:cxnSp>
          <p:nvCxnSpPr>
            <p:cNvPr id="6" name="Conector reto 5"/>
            <p:cNvCxnSpPr/>
            <p:nvPr/>
          </p:nvCxnSpPr>
          <p:spPr>
            <a:xfrm>
              <a:off x="6444208" y="3212976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6444208" y="3365376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6444208" y="3284984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6444208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6595197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6516216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660232" y="3217168"/>
              <a:ext cx="0" cy="2118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>
              <a:off x="6438955" y="3429000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6" name="Grupo 4095"/>
          <p:cNvGrpSpPr/>
          <p:nvPr/>
        </p:nvGrpSpPr>
        <p:grpSpPr>
          <a:xfrm>
            <a:off x="698211" y="3217961"/>
            <a:ext cx="5025917" cy="1939231"/>
            <a:chOff x="698211" y="3217961"/>
            <a:chExt cx="5025917" cy="1939231"/>
          </a:xfrm>
        </p:grpSpPr>
        <p:cxnSp>
          <p:nvCxnSpPr>
            <p:cNvPr id="29" name="Conector reto 28"/>
            <p:cNvCxnSpPr/>
            <p:nvPr/>
          </p:nvCxnSpPr>
          <p:spPr>
            <a:xfrm flipH="1" flipV="1">
              <a:off x="904845" y="3217961"/>
              <a:ext cx="4819283" cy="8591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 flipV="1">
              <a:off x="698211" y="3433986"/>
              <a:ext cx="3225717" cy="17232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00" name="Picture 3" descr="C:\Users\Gabriel\Desktop\ideau img\sketch_140901a\lena_gray_lowp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22153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Espaço Reservado para Data 410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4105" name="Espaço Reservado para Rodapé 410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4106" name="Espaço Reservado para Número de Slide 4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67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69 C 0.09757 0.00231 0.19513 0.00208 0.29288 0.00208 " pathEditMode="relative" ptsTypes="f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Gabriel\Desktop\ideau img\highpass_moon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2852937"/>
            <a:ext cx="5544616" cy="321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Utilizando valores contrários, é possível destacar diferenças: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030858"/>
              </p:ext>
            </p:extLst>
          </p:nvPr>
        </p:nvGraphicFramePr>
        <p:xfrm>
          <a:off x="683568" y="40770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5688124" y="2852936"/>
            <a:ext cx="2772308" cy="321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Gabriel\Desktop\ideau img\highpass_mo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5544616" cy="32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13134"/>
              </p:ext>
            </p:extLst>
          </p:nvPr>
        </p:nvGraphicFramePr>
        <p:xfrm>
          <a:off x="683568" y="40770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18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4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Filtragem espacial;</a:t>
            </a:r>
          </a:p>
          <a:p>
            <a:r>
              <a:rPr lang="pt-BR" dirty="0" smtClean="0"/>
              <a:t>Utiliza a </a:t>
            </a:r>
            <a:r>
              <a:rPr lang="pt-BR" dirty="0" err="1" smtClean="0"/>
              <a:t>convolução</a:t>
            </a:r>
            <a:r>
              <a:rPr lang="pt-BR" dirty="0" smtClean="0"/>
              <a:t> de</a:t>
            </a:r>
          </a:p>
          <a:p>
            <a:pPr marL="0" indent="0">
              <a:buNone/>
            </a:pPr>
            <a:r>
              <a:rPr lang="pt-BR" dirty="0" smtClean="0"/>
              <a:t> determinadas máscaras;</a:t>
            </a:r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2687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C:\Users\Gabriel\Desktop\ideau img\sketch_140901b\garrafa_cheia_edg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7872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 descr="C:\Users\Gabriel\Desktop\ideau img\sketch_140901b\garrafa_cheia_ed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08768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6" name="Picture 4" descr="C:\Users\Gabriel\Desktop\ideau img\sketch_140901b\garrafa_cheia_ed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19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0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Formação Acadêmica:</a:t>
            </a:r>
          </a:p>
          <a:p>
            <a:pPr lvl="1"/>
            <a:r>
              <a:rPr lang="pt-BR" dirty="0" smtClean="0"/>
              <a:t>Bacharelado em Ciência da Computação (UFPEL)</a:t>
            </a:r>
          </a:p>
          <a:p>
            <a:pPr lvl="1"/>
            <a:r>
              <a:rPr lang="pt-BR" dirty="0" smtClean="0"/>
              <a:t>Mestrado em Engenharia da Informação (UFABC)</a:t>
            </a:r>
          </a:p>
          <a:p>
            <a:endParaRPr lang="pt-BR" dirty="0" smtClean="0"/>
          </a:p>
          <a:p>
            <a:r>
              <a:rPr lang="pt-BR" dirty="0" smtClean="0"/>
              <a:t>Atuação Profissional:</a:t>
            </a:r>
          </a:p>
          <a:p>
            <a:pPr lvl="1"/>
            <a:r>
              <a:rPr lang="pt-BR" dirty="0" smtClean="0"/>
              <a:t>Professor e integrante do Núcleo Docente Estruturante na Faculdade de Mauá (FAMA)</a:t>
            </a:r>
          </a:p>
          <a:p>
            <a:pPr lvl="1"/>
            <a:r>
              <a:rPr lang="pt-BR" dirty="0" smtClean="0"/>
              <a:t>Professor na Faculdade Anglicana de Erechim (FAE)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27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Morfológicas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Alteram as características da forma da imagem</a:t>
            </a:r>
            <a:endParaRPr lang="pt-BR" dirty="0"/>
          </a:p>
        </p:txBody>
      </p:sp>
      <p:pic>
        <p:nvPicPr>
          <p:cNvPr id="6146" name="Picture 2" descr="C:\Users\Gabriel\Desktop\ideau img\garrafa_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20406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riel\Desktop\ideau img\garrafa_di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41" y="2426570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riel\Desktop\ideau img\garrafa_er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23488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briel\Desktop\ideau img\garrafa_op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01" y="2423488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abriel\Desktop\ideau img\sketch_140901b\data\passo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" y="2419864"/>
            <a:ext cx="1232553" cy="37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20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Detecção de Garrafas Vazias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de aplicação</a:t>
            </a:r>
            <a:endParaRPr lang="pt-BR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0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uma linha de operação fictícia, deseja-se verificar que a garrafa a ser embalada está corretamente preenchida com líquido.</a:t>
            </a:r>
            <a:endParaRPr lang="pt-BR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5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670559"/>
            <a:ext cx="1333333" cy="4095238"/>
          </a:xfrm>
          <a:prstGeom prst="rect">
            <a:avLst/>
          </a:prstGeom>
        </p:spPr>
      </p:pic>
      <p:pic>
        <p:nvPicPr>
          <p:cNvPr id="16" name="Picture 8" descr="C:\Users\Gabriel\Desktop\ideau img\detecta_garrafas_vazias\passo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5" y="1670559"/>
            <a:ext cx="1333333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abriel\Desktop\ideau img\detecta_garrafas_vazias\passo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70559"/>
            <a:ext cx="1333333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Gabriel\Desktop\ideau img\detecta_garrafas_vazias\passo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4" y="1670559"/>
            <a:ext cx="1333333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riel\Desktop\ideau img\detecta_garrafas_vazias\passo0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57" y="1670559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Gabriel\Desktop\ideau img\detecta_garrafas_vazias\passo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67373"/>
            <a:ext cx="1333333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Gabriel\Desktop\ideau img\detecta_garrafas_vazias\passo0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3" y="1667373"/>
            <a:ext cx="1333333" cy="40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28800"/>
            <a:ext cx="1333333" cy="40952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Pipeline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Aquisição da imagem em fundo claro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 smtClean="0"/>
              <a:t>Borramento</a:t>
            </a:r>
            <a:r>
              <a:rPr lang="pt-BR" dirty="0" smtClean="0"/>
              <a:t> para remoção de altas frequências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Segmentação do objeto com </a:t>
            </a:r>
            <a:r>
              <a:rPr lang="pt-BR" dirty="0" err="1" smtClean="0"/>
              <a:t>Thresholding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Remoção de possíveis ruídos do rótulo através de Abertura (Erosão seguida de Dilatação)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Detecção de borda horizontal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Destaque de área de interesse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Contagem de pixels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IDEAU 2014</a:t>
            </a:r>
            <a:endParaRPr lang="pt-BR" dirty="0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94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25799 0.005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– garrafa parcial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916828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521" y="1916827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681" y="1916827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– garrafa vazia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916828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521" y="1916827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681" y="1916827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1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Tempo de execução aproximado: 200ms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/>
              <a:t>Projeto disponível em:</a:t>
            </a:r>
          </a:p>
          <a:p>
            <a:pPr marL="457200" lvl="1" indent="0" algn="ctr">
              <a:buNone/>
            </a:pPr>
            <a:r>
              <a:rPr lang="pt-BR" sz="4000" dirty="0"/>
              <a:t>github.com/</a:t>
            </a:r>
            <a:r>
              <a:rPr lang="pt-BR" sz="4000" dirty="0" err="1"/>
              <a:t>gabrielpatzer</a:t>
            </a:r>
            <a:endParaRPr lang="pt-BR" sz="4000" dirty="0"/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18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GONZALES, Rafael C.; WOODS, Richard E. Digital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Processing</a:t>
            </a:r>
            <a:r>
              <a:rPr lang="pt-BR" dirty="0"/>
              <a:t> </a:t>
            </a:r>
            <a:r>
              <a:rPr lang="pt-BR" dirty="0" smtClean="0"/>
              <a:t>3</a:t>
            </a:r>
            <a:r>
              <a:rPr lang="pt-BR" baseline="30000" dirty="0" smtClean="0"/>
              <a:t>rd</a:t>
            </a:r>
            <a:r>
              <a:rPr lang="pt-BR" dirty="0" smtClean="0"/>
              <a:t> </a:t>
            </a:r>
            <a:r>
              <a:rPr lang="pt-BR" dirty="0" err="1" smtClean="0"/>
              <a:t>Edition</a:t>
            </a:r>
            <a:r>
              <a:rPr lang="pt-BR" dirty="0" smtClean="0"/>
              <a:t>. Prentice Hall, Inc. 2011.</a:t>
            </a:r>
          </a:p>
          <a:p>
            <a:r>
              <a:rPr lang="pt-BR" dirty="0" smtClean="0"/>
              <a:t>Projeto construído com </a:t>
            </a:r>
            <a:r>
              <a:rPr lang="pt-BR" dirty="0" err="1" smtClean="0"/>
              <a:t>Processing</a:t>
            </a:r>
            <a:r>
              <a:rPr lang="pt-BR" dirty="0"/>
              <a:t> </a:t>
            </a:r>
            <a:r>
              <a:rPr lang="pt-BR" dirty="0" smtClean="0"/>
              <a:t>2.0 (disponível em www.processing.org)</a:t>
            </a:r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8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Atuação em Processamento de Imagens:</a:t>
            </a:r>
          </a:p>
          <a:p>
            <a:pPr lvl="1"/>
            <a:r>
              <a:rPr lang="pt-BR" dirty="0" smtClean="0"/>
              <a:t>TCC: Aplicação da análise de fase em exames </a:t>
            </a:r>
            <a:r>
              <a:rPr lang="pt-BR" dirty="0" err="1" smtClean="0"/>
              <a:t>Gated</a:t>
            </a:r>
            <a:r>
              <a:rPr lang="pt-BR" dirty="0" smtClean="0"/>
              <a:t> SPECT de perfusão miocárdica</a:t>
            </a:r>
          </a:p>
          <a:p>
            <a:pPr lvl="1"/>
            <a:r>
              <a:rPr lang="pt-BR" dirty="0" smtClean="0"/>
              <a:t>Dissertação: Método automático para criação de mapas polares baseado em alinhamento de imagens</a:t>
            </a:r>
          </a:p>
          <a:p>
            <a:pPr lvl="1"/>
            <a:r>
              <a:rPr lang="pt-BR" dirty="0" smtClean="0"/>
              <a:t>Artigos:</a:t>
            </a:r>
          </a:p>
          <a:p>
            <a:pPr lvl="2"/>
            <a:r>
              <a:rPr lang="pt-BR" dirty="0" smtClean="0"/>
              <a:t>Estudo do desenvolvimento </a:t>
            </a:r>
            <a:r>
              <a:rPr lang="pt-BR" dirty="0" err="1" smtClean="0"/>
              <a:t>multiplataforma</a:t>
            </a:r>
            <a:r>
              <a:rPr lang="pt-BR" dirty="0" smtClean="0"/>
              <a:t> de uma ferramenta para processamento e visualização interativa de imagens de ressonância magnética</a:t>
            </a:r>
          </a:p>
          <a:p>
            <a:pPr lvl="2"/>
            <a:r>
              <a:rPr lang="pt-BR" dirty="0" smtClean="0"/>
              <a:t>Estudo do algoritmo de informação mútua para o alinhamento de imagens médicas</a:t>
            </a:r>
          </a:p>
          <a:p>
            <a:r>
              <a:rPr lang="pt-BR" dirty="0" smtClean="0"/>
              <a:t>Contato:</a:t>
            </a:r>
          </a:p>
          <a:p>
            <a:pPr lvl="1"/>
            <a:r>
              <a:rPr lang="pt-BR" dirty="0" smtClean="0"/>
              <a:t>gabrielpatzer@gmail.com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2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Computação Gráfica</a:t>
            </a:r>
          </a:p>
          <a:p>
            <a:pPr lvl="1"/>
            <a:r>
              <a:rPr lang="pt-BR" dirty="0" smtClean="0"/>
              <a:t>Características de uma imagem digital</a:t>
            </a:r>
          </a:p>
          <a:p>
            <a:r>
              <a:rPr lang="pt-BR" dirty="0" smtClean="0"/>
              <a:t>Processamento de Imagens</a:t>
            </a:r>
          </a:p>
          <a:p>
            <a:pPr lvl="1"/>
            <a:r>
              <a:rPr lang="pt-BR" dirty="0" smtClean="0"/>
              <a:t>Técnicas de PI e usos comuns</a:t>
            </a:r>
          </a:p>
          <a:p>
            <a:r>
              <a:rPr lang="pt-BR" dirty="0" smtClean="0"/>
              <a:t>Aplicação de detecção de falha</a:t>
            </a:r>
          </a:p>
          <a:p>
            <a:pPr lvl="1"/>
            <a:r>
              <a:rPr lang="pt-BR" dirty="0" smtClean="0"/>
              <a:t>Uso das técnicas discutidas em um pipeline 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42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Computação 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</a:p>
          <a:p>
            <a:pPr lvl="1"/>
            <a:r>
              <a:rPr lang="pt-BR" dirty="0" smtClean="0"/>
              <a:t>Utilização de recursos computacionais para geração, armazenamento, visualização e alteração de imagens</a:t>
            </a:r>
          </a:p>
          <a:p>
            <a:endParaRPr lang="pt-BR" dirty="0" smtClean="0"/>
          </a:p>
          <a:p>
            <a:r>
              <a:rPr lang="pt-BR" dirty="0" smtClean="0"/>
              <a:t>Como?</a:t>
            </a:r>
          </a:p>
          <a:p>
            <a:pPr lvl="1"/>
            <a:r>
              <a:rPr lang="pt-BR" dirty="0" err="1" smtClean="0"/>
              <a:t>Discretização</a:t>
            </a:r>
            <a:r>
              <a:rPr lang="pt-BR" dirty="0" smtClean="0"/>
              <a:t> espacial e Quantização de cor</a:t>
            </a:r>
          </a:p>
          <a:p>
            <a:pPr lvl="1"/>
            <a:r>
              <a:rPr lang="pt-BR" dirty="0" smtClean="0"/>
              <a:t>Matrizes de pixels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0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Discretização</a:t>
            </a:r>
            <a:r>
              <a:rPr lang="pt-BR" dirty="0" smtClean="0"/>
              <a:t> da Imagem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05" y="1935163"/>
            <a:ext cx="754059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283968" y="1844824"/>
            <a:ext cx="360040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971600" y="2132856"/>
            <a:ext cx="349238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V="1">
            <a:off x="4463988" y="2132856"/>
            <a:ext cx="396044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255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2483768" y="2790220"/>
            <a:ext cx="1944216" cy="854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12" idx="2"/>
          </p:cNvCxnSpPr>
          <p:nvPr/>
        </p:nvCxnSpPr>
        <p:spPr>
          <a:xfrm>
            <a:off x="4427984" y="2790220"/>
            <a:ext cx="1872208" cy="854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200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H="1">
            <a:off x="1691680" y="2790220"/>
            <a:ext cx="2736304" cy="1142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5" idx="2"/>
          </p:cNvCxnSpPr>
          <p:nvPr/>
        </p:nvCxnSpPr>
        <p:spPr>
          <a:xfrm>
            <a:off x="4427984" y="2790220"/>
            <a:ext cx="936104" cy="1142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127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>
            <a:off x="2267744" y="2790220"/>
            <a:ext cx="21602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30" idx="2"/>
          </p:cNvCxnSpPr>
          <p:nvPr/>
        </p:nvCxnSpPr>
        <p:spPr>
          <a:xfrm>
            <a:off x="4427984" y="2790220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50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Espaço Reservado para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6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25" grpId="0" animBg="1"/>
      <p:bldP spid="25" grpId="1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Discretização</a:t>
            </a:r>
            <a:r>
              <a:rPr lang="pt-BR" dirty="0" smtClean="0"/>
              <a:t> da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Imagens em tom de cinza </a:t>
            </a:r>
            <a:r>
              <a:rPr lang="pt-BR" dirty="0" smtClean="0">
                <a:sym typeface="Wingdings" panose="05000000000000000000" pitchFamily="2" charset="2"/>
              </a:rPr>
              <a:t> 1 valor para cada pixel</a:t>
            </a:r>
          </a:p>
          <a:p>
            <a:r>
              <a:rPr lang="pt-BR" dirty="0" smtClean="0">
                <a:sym typeface="Wingdings" panose="05000000000000000000" pitchFamily="2" charset="2"/>
              </a:rPr>
              <a:t>Imagens coloridas  3 valores para cada pixel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73813"/>
            <a:ext cx="2943225" cy="30670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0072" y="35010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(255,190,170)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072" y="508518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(100, 25, 60)</a:t>
            </a:r>
            <a:endParaRPr lang="pt-BR" dirty="0"/>
          </a:p>
        </p:txBody>
      </p:sp>
      <p:cxnSp>
        <p:nvCxnSpPr>
          <p:cNvPr id="11" name="Conector de seta reta 10"/>
          <p:cNvCxnSpPr>
            <a:stCxn id="7" idx="1"/>
          </p:cNvCxnSpPr>
          <p:nvPr/>
        </p:nvCxnSpPr>
        <p:spPr>
          <a:xfrm flipH="1">
            <a:off x="3203848" y="3685674"/>
            <a:ext cx="2016224" cy="75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1"/>
          </p:cNvCxnSpPr>
          <p:nvPr/>
        </p:nvCxnSpPr>
        <p:spPr>
          <a:xfrm flipH="1">
            <a:off x="2483768" y="5269850"/>
            <a:ext cx="2736304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360971" y="414908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R   </a:t>
            </a:r>
            <a:r>
              <a:rPr lang="pt-BR" sz="2800" dirty="0" smtClean="0">
                <a:solidFill>
                  <a:srgbClr val="00B050"/>
                </a:solidFill>
              </a:rPr>
              <a:t>G   </a:t>
            </a:r>
            <a:r>
              <a:rPr lang="pt-BR" sz="2800" dirty="0">
                <a:solidFill>
                  <a:srgbClr val="002060"/>
                </a:solidFill>
              </a:rPr>
              <a:t>B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83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Computação 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Síntese de Imagens</a:t>
            </a:r>
          </a:p>
          <a:p>
            <a:pPr lvl="1"/>
            <a:r>
              <a:rPr lang="pt-BR" dirty="0" smtClean="0"/>
              <a:t>Geração e armazenamento de imagens</a:t>
            </a:r>
          </a:p>
          <a:p>
            <a:r>
              <a:rPr lang="pt-BR" dirty="0" smtClean="0"/>
              <a:t>Análise de Imagens</a:t>
            </a:r>
          </a:p>
          <a:p>
            <a:pPr lvl="1"/>
            <a:r>
              <a:rPr lang="pt-BR" dirty="0" smtClean="0"/>
              <a:t>Extração de informações da imagem</a:t>
            </a:r>
          </a:p>
          <a:p>
            <a:r>
              <a:rPr lang="pt-BR" dirty="0" smtClean="0"/>
              <a:t>Visão Computacional</a:t>
            </a:r>
          </a:p>
          <a:p>
            <a:pPr lvl="1"/>
            <a:r>
              <a:rPr lang="pt-BR" dirty="0" smtClean="0"/>
              <a:t>Representação de informação</a:t>
            </a:r>
          </a:p>
          <a:p>
            <a:r>
              <a:rPr lang="pt-BR" dirty="0" smtClean="0"/>
              <a:t>Processamento de Imagens</a:t>
            </a:r>
          </a:p>
          <a:p>
            <a:pPr lvl="1"/>
            <a:r>
              <a:rPr lang="pt-BR" dirty="0" smtClean="0"/>
              <a:t>Alteração da imagem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8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Processamento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Segmentação de imagens</a:t>
            </a:r>
          </a:p>
          <a:p>
            <a:r>
              <a:rPr lang="pt-BR" dirty="0" smtClean="0"/>
              <a:t>Alinhamento de imagens</a:t>
            </a:r>
          </a:p>
          <a:p>
            <a:r>
              <a:rPr lang="pt-BR" dirty="0" smtClean="0"/>
              <a:t>Ajuste de cores</a:t>
            </a:r>
          </a:p>
          <a:p>
            <a:r>
              <a:rPr lang="pt-BR" dirty="0" smtClean="0"/>
              <a:t>Compressão de imagens</a:t>
            </a:r>
          </a:p>
          <a:p>
            <a:r>
              <a:rPr lang="pt-BR" dirty="0" smtClean="0"/>
              <a:t>Restauração de imagens</a:t>
            </a:r>
          </a:p>
          <a:p>
            <a:r>
              <a:rPr lang="pt-BR" dirty="0" smtClean="0"/>
              <a:t>Reconstrução de imagens</a:t>
            </a:r>
          </a:p>
          <a:p>
            <a:r>
              <a:rPr lang="pt-BR" dirty="0" smtClean="0"/>
              <a:t>Reconhecimento de objetos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9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7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1483</TotalTime>
  <Words>855</Words>
  <Application>Microsoft Office PowerPoint</Application>
  <PresentationFormat>Apresentação na tela (4:3)</PresentationFormat>
  <Paragraphs>252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Fluxo</vt:lpstr>
      <vt:lpstr>Aplicações de Processamento de Imagens para Automatização de Controles</vt:lpstr>
      <vt:lpstr>Gabriel Paniz Patzer</vt:lpstr>
      <vt:lpstr>Gabriel Paniz Patzer</vt:lpstr>
      <vt:lpstr>Sumário</vt:lpstr>
      <vt:lpstr>Computação Gráfica</vt:lpstr>
      <vt:lpstr>Discretização da Imagem</vt:lpstr>
      <vt:lpstr>Discretização da Imagem</vt:lpstr>
      <vt:lpstr>Computação Gráfica</vt:lpstr>
      <vt:lpstr>Processamento de Imagens</vt:lpstr>
      <vt:lpstr>Segmentação de Imagens</vt:lpstr>
      <vt:lpstr>Thresholding (limiarização)</vt:lpstr>
      <vt:lpstr>Thresholding (limiarização)</vt:lpstr>
      <vt:lpstr>Operações Lógicas e Aritméticas</vt:lpstr>
      <vt:lpstr>Operações Lógicas e Aritméticas</vt:lpstr>
      <vt:lpstr>Operações Lógicas e Aritméticas</vt:lpstr>
      <vt:lpstr>Operações Aritméticas</vt:lpstr>
      <vt:lpstr>Filtragem Espacial</vt:lpstr>
      <vt:lpstr>Filtragem Espacial</vt:lpstr>
      <vt:lpstr>Detecção de Linhas</vt:lpstr>
      <vt:lpstr>Operações Morfológicas</vt:lpstr>
      <vt:lpstr>Sistema de Detecção de Garrafas Vazias</vt:lpstr>
      <vt:lpstr>Objetivo</vt:lpstr>
      <vt:lpstr>Pipeline</vt:lpstr>
      <vt:lpstr>Resultados – garrafa parcial</vt:lpstr>
      <vt:lpstr>Resultados – garrafa vazia</vt:lpstr>
      <vt:lpstr>Simulação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de Processamento de Imagens para Automatização de Controles</dc:title>
  <dc:creator>Gabriel</dc:creator>
  <cp:lastModifiedBy>Gabriel</cp:lastModifiedBy>
  <cp:revision>49</cp:revision>
  <dcterms:created xsi:type="dcterms:W3CDTF">2014-09-01T15:55:00Z</dcterms:created>
  <dcterms:modified xsi:type="dcterms:W3CDTF">2014-09-03T20:34:37Z</dcterms:modified>
</cp:coreProperties>
</file>